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0.png" ContentType="image/png"/>
  <Override PartName="/ppt/media/image5.png" ContentType="image/png"/>
  <Override PartName="/ppt/media/image2.gif" ContentType="image/gif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11.png" ContentType="image/png"/>
  <Override PartName="/ppt/media/image6.png" ContentType="image/png"/>
  <Override PartName="/ppt/media/image25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708CC7B-9763-4EBE-BEAF-9DE0103987A4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94" name="CustomShape 77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21" name="CustomShape 62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24" name="CustomShape 44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27" name="CustomShape 50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0" name="CustomShape 74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3" name="CustomShape 68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00" name="CustomShape 55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03" name="CustomShape 1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09" name="CustomShape 20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12" name="CustomShape 31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15" name="CustomShape 25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18" name="CustomShape 38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3520" cy="12535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3520" cy="1253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3520" cy="533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3520" cy="5335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3520" cy="5335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hyperlink" Target="https://github.com/andrehochuli/teaching/blob/main/ComputerVision/Lecture%2012%20-%20Generative%20Adversarial%20Network%20(GAN)/Lecture_12-DCGAN.ipynb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ComputerVision/Lecture%2012%20-%20Generative%20Adversarial%20Network%20(GAN)/Lecture_12-pix2pix.ipynb" TargetMode="External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gif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75"/>
          <p:cNvSpPr/>
          <p:nvPr/>
        </p:nvSpPr>
        <p:spPr>
          <a:xfrm>
            <a:off x="360000" y="333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Lecture 12 – Generative Adversarial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8" name="CustomShape 76"/>
          <p:cNvSpPr/>
          <p:nvPr/>
        </p:nvSpPr>
        <p:spPr>
          <a:xfrm>
            <a:off x="540000" y="4680000"/>
            <a:ext cx="9173520" cy="25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57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3" name="CustomShape 58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4" name="CustomShape 59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5" name="CustomShape 60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1546560" y="2647800"/>
            <a:ext cx="6910560" cy="3263760"/>
          </a:xfrm>
          <a:prstGeom prst="rect">
            <a:avLst/>
          </a:prstGeom>
          <a:ln w="0">
            <a:noFill/>
          </a:ln>
        </p:spPr>
      </p:pic>
      <p:sp>
        <p:nvSpPr>
          <p:cNvPr id="167" name="CustomShape 61"/>
          <p:cNvSpPr/>
          <p:nvPr/>
        </p:nvSpPr>
        <p:spPr>
          <a:xfrm>
            <a:off x="315000" y="17373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LINK: Lecture_12-DCGAN.ipynb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39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Pix2Pix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9" name="CustomShape 40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0" name="CustomShape 41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1" name="CustomShape 42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2" name="CustomShape 43"/>
          <p:cNvSpPr/>
          <p:nvPr/>
        </p:nvSpPr>
        <p:spPr>
          <a:xfrm>
            <a:off x="315000" y="17373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Image-Translation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457200" y="2514600"/>
            <a:ext cx="8687160" cy="319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45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Pix2Pix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5" name="CustomShape 46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6" name="CustomShape 47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7" name="CustomShape 48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8" name="CustomShape 49"/>
          <p:cNvSpPr/>
          <p:nvPr/>
        </p:nvSpPr>
        <p:spPr>
          <a:xfrm>
            <a:off x="315000" y="17373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Generative Model: Encoder-Decoder Architecture (i.e U-Net)</a:t>
            </a:r>
            <a:endParaRPr b="0" lang="pt-BR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Paired Annotated Dataset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2286000" y="2953440"/>
            <a:ext cx="5063760" cy="3446280"/>
          </a:xfrm>
          <a:prstGeom prst="rect">
            <a:avLst/>
          </a:prstGeom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2"/>
          <a:srcRect l="0" t="0" r="58026" b="0"/>
          <a:stretch/>
        </p:blipFill>
        <p:spPr>
          <a:xfrm>
            <a:off x="8458200" y="3185280"/>
            <a:ext cx="1107000" cy="161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69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2" name="CustomShape 70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3" name="CustomShape 71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4" name="CustomShape 72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5" name="CustomShape 73"/>
          <p:cNvSpPr/>
          <p:nvPr/>
        </p:nvSpPr>
        <p:spPr>
          <a:xfrm>
            <a:off x="315000" y="17373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LINK: Lecture_12-pix2pix.ipynb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2286000" y="2953800"/>
            <a:ext cx="5063760" cy="344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63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Course Final Remarks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8" name="CustomShape 64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9" name="CustomShape 65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0" name="CustomShape 66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1" name="CustomShape 67"/>
          <p:cNvSpPr/>
          <p:nvPr/>
        </p:nvSpPr>
        <p:spPr>
          <a:xfrm>
            <a:off x="315000" y="17373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71000"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12 Lectures / Topics 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Image Processing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Image Segmentation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Image Classification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Feature Extraction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Shallow Classification 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Deep Learning 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Classification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Segmentation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GANs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04 assessment tasks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License Plate Segmentation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Simpsons Classification (Shallow Based Models)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Simpsons Classification (CNN Based)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Simpsons Bart2Homer (GANs based)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8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0" name="CustomShape 9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1" name="CustomShape 10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Review of Lecture 11 – Image Segmentation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Object Segmentation (Bounding Box Level)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Instance / Semantic Segmentation (Pixel Level)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Generative Adversarial Networks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DCGAN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PIX2PIX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Practice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381400" y="4261320"/>
            <a:ext cx="6219360" cy="210420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/>
          <p:nvPr/>
        </p:nvSpPr>
        <p:spPr>
          <a:xfrm>
            <a:off x="2381400" y="607788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"/>
          <p:cNvSpPr/>
          <p:nvPr/>
        </p:nvSpPr>
        <p:spPr>
          <a:xfrm>
            <a:off x="2849760" y="607824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"/>
          <p:cNvSpPr/>
          <p:nvPr/>
        </p:nvSpPr>
        <p:spPr>
          <a:xfrm>
            <a:off x="3282120" y="607860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"/>
          <p:cNvSpPr/>
          <p:nvPr/>
        </p:nvSpPr>
        <p:spPr>
          <a:xfrm>
            <a:off x="4091400" y="611388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"/>
          <p:cNvSpPr/>
          <p:nvPr/>
        </p:nvSpPr>
        <p:spPr>
          <a:xfrm>
            <a:off x="4451400" y="609588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"/>
          <p:cNvSpPr/>
          <p:nvPr/>
        </p:nvSpPr>
        <p:spPr>
          <a:xfrm>
            <a:off x="4883760" y="609624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"/>
          <p:cNvSpPr/>
          <p:nvPr/>
        </p:nvSpPr>
        <p:spPr>
          <a:xfrm>
            <a:off x="5676120" y="609660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"/>
          <p:cNvSpPr/>
          <p:nvPr/>
        </p:nvSpPr>
        <p:spPr>
          <a:xfrm>
            <a:off x="6072120" y="609660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"/>
          <p:cNvSpPr/>
          <p:nvPr/>
        </p:nvSpPr>
        <p:spPr>
          <a:xfrm>
            <a:off x="6468120" y="609660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"/>
          <p:cNvSpPr/>
          <p:nvPr/>
        </p:nvSpPr>
        <p:spPr>
          <a:xfrm>
            <a:off x="6864120" y="609660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5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Fakes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5" name="CustomShape 52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6" name="CustomShape 5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07" name="CustomShape 54"/>
          <p:cNvSpPr/>
          <p:nvPr/>
        </p:nvSpPr>
        <p:spPr>
          <a:xfrm>
            <a:off x="427320" y="17395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Generalization: Synthetic data produced from the learning of real data distribution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Several Applications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Movies (Fake Scenes)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Photo Enhancement (Pose Estimation, Gray2Color, Noise Reduction)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Image Translation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………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4343400" y="3200400"/>
            <a:ext cx="3846600" cy="1599840"/>
          </a:xfrm>
          <a:prstGeom prst="rect">
            <a:avLst/>
          </a:prstGeom>
          <a:ln w="0"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1613520" y="4114800"/>
            <a:ext cx="2500920" cy="2285640"/>
          </a:xfrm>
          <a:prstGeom prst="rect">
            <a:avLst/>
          </a:prstGeom>
          <a:ln w="0"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4572000" y="4800600"/>
            <a:ext cx="3200040" cy="174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4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Generative Adversarial Networks (GAN’s)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2" name="CustomShape 6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3" name="CustomShape 7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360000" y="1692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Generator: Noise → Data</a:t>
            </a:r>
            <a:endParaRPr b="0" lang="pt-BR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Discriminator: Classification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360000" y="2971800"/>
            <a:ext cx="7542720" cy="3561480"/>
          </a:xfrm>
          <a:prstGeom prst="rect">
            <a:avLst/>
          </a:prstGeom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6071040" y="1720800"/>
            <a:ext cx="2843280" cy="182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3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Generative Model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8" name="CustomShape 14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9" name="CustomShape 15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0" name="CustomShape 16"/>
          <p:cNvSpPr/>
          <p:nvPr/>
        </p:nvSpPr>
        <p:spPr>
          <a:xfrm>
            <a:off x="315000" y="17373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Learns data distribution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2286000" y="4029480"/>
            <a:ext cx="6399720" cy="2381400"/>
          </a:xfrm>
          <a:prstGeom prst="rect">
            <a:avLst/>
          </a:prstGeom>
          <a:ln w="0">
            <a:noFill/>
          </a:ln>
        </p:spPr>
      </p:pic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5715000" y="1574280"/>
            <a:ext cx="3925440" cy="185364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5715000" y="2286000"/>
            <a:ext cx="2056320" cy="114192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3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Generative Model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5" name="CustomShape 17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6" name="CustomShape 18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7" name="CustomShape 19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5440" cy="1853640"/>
          </a:xfrm>
          <a:prstGeom prst="rect">
            <a:avLst/>
          </a:prstGeom>
          <a:ln w="0">
            <a:noFill/>
          </a:ln>
        </p:spPr>
      </p:pic>
      <p:sp>
        <p:nvSpPr>
          <p:cNvPr id="129" name=""/>
          <p:cNvSpPr/>
          <p:nvPr/>
        </p:nvSpPr>
        <p:spPr>
          <a:xfrm>
            <a:off x="457200" y="1828800"/>
            <a:ext cx="1977120" cy="159912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Real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2816640" y="1828800"/>
            <a:ext cx="1982880" cy="159912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Fake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4"/>
          <a:stretch/>
        </p:blipFill>
        <p:spPr>
          <a:xfrm>
            <a:off x="577800" y="4307400"/>
            <a:ext cx="1947240" cy="1599120"/>
          </a:xfrm>
          <a:prstGeom prst="rect">
            <a:avLst/>
          </a:prstGeom>
          <a:ln w="0">
            <a:noFill/>
          </a:ln>
        </p:spPr>
      </p:pic>
      <p:pic>
        <p:nvPicPr>
          <p:cNvPr id="132" name="" descr=""/>
          <p:cNvPicPr/>
          <p:nvPr/>
        </p:nvPicPr>
        <p:blipFill>
          <a:blip r:embed="rId5"/>
          <a:stretch/>
        </p:blipFill>
        <p:spPr>
          <a:xfrm>
            <a:off x="2971800" y="4280400"/>
            <a:ext cx="2056320" cy="1670760"/>
          </a:xfrm>
          <a:prstGeom prst="rect">
            <a:avLst/>
          </a:prstGeom>
          <a:ln w="0">
            <a:noFill/>
          </a:ln>
        </p:spPr>
      </p:pic>
      <p:pic>
        <p:nvPicPr>
          <p:cNvPr id="133" name="" descr=""/>
          <p:cNvPicPr/>
          <p:nvPr/>
        </p:nvPicPr>
        <p:blipFill>
          <a:blip r:embed="rId6"/>
          <a:stretch/>
        </p:blipFill>
        <p:spPr>
          <a:xfrm>
            <a:off x="5414400" y="4273200"/>
            <a:ext cx="2056320" cy="1669320"/>
          </a:xfrm>
          <a:prstGeom prst="rect">
            <a:avLst/>
          </a:prstGeom>
          <a:ln w="0">
            <a:noFill/>
          </a:ln>
        </p:spPr>
      </p:pic>
      <p:pic>
        <p:nvPicPr>
          <p:cNvPr id="134" name="" descr=""/>
          <p:cNvPicPr/>
          <p:nvPr/>
        </p:nvPicPr>
        <p:blipFill>
          <a:blip r:embed="rId7"/>
          <a:stretch/>
        </p:blipFill>
        <p:spPr>
          <a:xfrm>
            <a:off x="7837920" y="4343400"/>
            <a:ext cx="1990800" cy="1628640"/>
          </a:xfrm>
          <a:prstGeom prst="rect">
            <a:avLst/>
          </a:prstGeom>
          <a:ln w="0">
            <a:noFill/>
          </a:ln>
        </p:spPr>
      </p:pic>
      <p:sp>
        <p:nvSpPr>
          <p:cNvPr id="135" name=""/>
          <p:cNvSpPr/>
          <p:nvPr/>
        </p:nvSpPr>
        <p:spPr>
          <a:xfrm>
            <a:off x="685800" y="6172200"/>
            <a:ext cx="9144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 anchor="t" anchorCtr="1">
            <a:noAutofit/>
          </a:bodyPr>
          <a:p>
            <a:pPr algn="ctr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Training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5715000" y="2286000"/>
            <a:ext cx="2056320" cy="114192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27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Generative Model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8" name="CustomShape 28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9" name="CustomShape 29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0" name="CustomShape 30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5440" cy="185364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457200" y="3200400"/>
            <a:ext cx="6707160" cy="3656520"/>
          </a:xfrm>
          <a:prstGeom prst="rect">
            <a:avLst/>
          </a:prstGeom>
          <a:ln w="0">
            <a:noFill/>
          </a:ln>
        </p:spPr>
      </p:pic>
      <p:sp>
        <p:nvSpPr>
          <p:cNvPr id="143" name=""/>
          <p:cNvSpPr/>
          <p:nvPr/>
        </p:nvSpPr>
        <p:spPr>
          <a:xfrm>
            <a:off x="5715000" y="2286000"/>
            <a:ext cx="2056320" cy="114192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32"/>
          <p:cNvSpPr/>
          <p:nvPr/>
        </p:nvSpPr>
        <p:spPr>
          <a:xfrm>
            <a:off x="315000" y="17373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De-Convolutional Layers (upsampling)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Noise to Fake Image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2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Discriminator Model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6" name="CustomShape 22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7" name="CustomShape 2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8" name="CustomShape 24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5440" cy="1853640"/>
          </a:xfrm>
          <a:prstGeom prst="rect">
            <a:avLst/>
          </a:prstGeom>
          <a:ln w="0">
            <a:noFill/>
          </a:ln>
        </p:spPr>
      </p:pic>
      <p:sp>
        <p:nvSpPr>
          <p:cNvPr id="150" name=""/>
          <p:cNvSpPr/>
          <p:nvPr/>
        </p:nvSpPr>
        <p:spPr>
          <a:xfrm>
            <a:off x="7543800" y="1980000"/>
            <a:ext cx="2056320" cy="114192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2057400" y="3429000"/>
            <a:ext cx="6541200" cy="3220920"/>
          </a:xfrm>
          <a:prstGeom prst="rect">
            <a:avLst/>
          </a:prstGeom>
          <a:ln w="0">
            <a:noFill/>
          </a:ln>
        </p:spPr>
      </p:pic>
      <p:sp>
        <p:nvSpPr>
          <p:cNvPr id="152" name="CustomShape 26"/>
          <p:cNvSpPr/>
          <p:nvPr/>
        </p:nvSpPr>
        <p:spPr>
          <a:xfrm>
            <a:off x="315000" y="17373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Classification: Fake or Real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CNN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33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Adversarial Training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4" name="CustomShape 34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5" name="CustomShape 35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6" name="CustomShape 36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5440" cy="1853640"/>
          </a:xfrm>
          <a:prstGeom prst="rect">
            <a:avLst/>
          </a:prstGeom>
          <a:ln w="0">
            <a:noFill/>
          </a:ln>
        </p:spPr>
      </p:pic>
      <p:sp>
        <p:nvSpPr>
          <p:cNvPr id="158" name="CustomShape 37"/>
          <p:cNvSpPr/>
          <p:nvPr/>
        </p:nvSpPr>
        <p:spPr>
          <a:xfrm>
            <a:off x="315000" y="17373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Adversarial Loss (Min-Max)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Minimize Generator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Maximize Discriminator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5715000" y="1600200"/>
            <a:ext cx="3885120" cy="182772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2449440" y="3931200"/>
            <a:ext cx="5321880" cy="2830320"/>
          </a:xfrm>
          <a:prstGeom prst="rect">
            <a:avLst/>
          </a:prstGeom>
          <a:ln w="0">
            <a:noFill/>
          </a:ln>
        </p:spPr>
      </p:pic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2514600" y="3465000"/>
            <a:ext cx="5168160" cy="45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6652</TotalTime>
  <Application>LibreOffice/7.3.7.2$Linux_X86_64 LibreOffice_project/30$Build-2</Application>
  <AppVersion>15.0000</AppVersion>
  <Words>303</Words>
  <Paragraphs>131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2023-08-13T19:55:07Z</dcterms:modified>
  <cp:revision>163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